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notesMasterIdLst>
    <p:notesMasterId r:id="rId20"/>
  </p:notesMasterIdLst>
  <p:sldIdLst>
    <p:sldId id="256" r:id="rId2"/>
    <p:sldId id="258" r:id="rId3"/>
    <p:sldId id="275" r:id="rId4"/>
    <p:sldId id="276" r:id="rId5"/>
    <p:sldId id="279" r:id="rId6"/>
    <p:sldId id="280" r:id="rId7"/>
    <p:sldId id="282" r:id="rId8"/>
    <p:sldId id="283" r:id="rId9"/>
    <p:sldId id="284" r:id="rId10"/>
    <p:sldId id="259" r:id="rId11"/>
    <p:sldId id="271" r:id="rId12"/>
    <p:sldId id="272" r:id="rId13"/>
    <p:sldId id="260" r:id="rId14"/>
    <p:sldId id="261" r:id="rId15"/>
    <p:sldId id="270" r:id="rId16"/>
    <p:sldId id="268" r:id="rId17"/>
    <p:sldId id="264" r:id="rId18"/>
    <p:sldId id="26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E32"/>
    <a:srgbClr val="660033"/>
    <a:srgbClr val="800000"/>
    <a:srgbClr val="990000"/>
    <a:srgbClr val="CC3300"/>
    <a:srgbClr val="666633"/>
    <a:srgbClr val="003964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5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A96C272-CA65-4EBE-9891-3D8D40394438}" type="datetimeFigureOut">
              <a:rPr lang="id-ID"/>
              <a:pPr>
                <a:defRPr/>
              </a:pPr>
              <a:t>21/04/2019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75FBE0-5380-4D10-B9CD-3D4EDA20230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7351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779A84-B486-4BA7-A81F-2B2CCE1B92E3}" type="slidenum">
              <a:rPr lang="id-ID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id-ID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Arial" charset="0"/>
                  <a:cs typeface="Arial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Arial" charset="0"/>
                <a:cs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Arial" charset="0"/>
                <a:cs typeface="Arial" charset="0"/>
              </a:endParaRPr>
            </a:p>
          </p:txBody>
        </p:sp>
      </p:grpSp>
      <p:sp>
        <p:nvSpPr>
          <p:cNvPr id="22631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631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D5325-6B2B-49EC-BA61-F1DF80C92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797E6-6026-4FE9-B895-A2F3F25B8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D199C-BD65-4C16-8CE7-4D39B457B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EBFBE-6022-475E-96F2-6546AB113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4DAEC-3C29-4132-90CA-0A37E75B9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1E0CF-C390-418F-A9CC-88B8E6D91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85F6D-2FD6-46C6-90B7-476ADED97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D44A2-3F36-4C33-A0D9-96D660517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2BCFE-89FC-4425-BC69-8D9B92136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91447-2805-4164-811F-75D0EDF78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A1798-8061-44DE-B470-7FB62FA47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B90BCE-F11C-461A-972B-01E3A36C7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2528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28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28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28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29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2529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Arial" charset="0"/>
                <a:cs typeface="Arial" charset="0"/>
              </a:endParaRPr>
            </a:p>
          </p:txBody>
        </p:sp>
        <p:sp>
          <p:nvSpPr>
            <p:cNvPr id="22529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Arial" charset="0"/>
                <a:cs typeface="Arial" charset="0"/>
              </a:endParaRPr>
            </a:p>
          </p:txBody>
        </p:sp>
      </p:grpSp>
      <p:sp>
        <p:nvSpPr>
          <p:cNvPr id="22529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29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9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0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100000">
              <a:srgbClr val="002F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018" y="60325"/>
            <a:ext cx="8839200" cy="192087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Aharoni"/>
              </a:rPr>
              <a:t/>
            </a:r>
            <a:br>
              <a:rPr lang="en-US" sz="4800" dirty="0" smtClean="0">
                <a:cs typeface="Aharoni"/>
              </a:rPr>
            </a:br>
            <a:r>
              <a:rPr lang="en-US" sz="4800" dirty="0">
                <a:cs typeface="Aharoni"/>
              </a:rPr>
              <a:t/>
            </a:r>
            <a:br>
              <a:rPr lang="en-US" sz="4800" dirty="0">
                <a:cs typeface="Aharoni"/>
              </a:rPr>
            </a:br>
            <a:r>
              <a:rPr lang="id-ID" sz="3000" dirty="0" smtClean="0">
                <a:latin typeface="Arial Black" panose="020B0A04020102020204" pitchFamily="34" charset="0"/>
                <a:cs typeface="Aharoni"/>
              </a:rPr>
              <a:t>DEMOCRACY AND RELIGIO-C</a:t>
            </a:r>
            <a:r>
              <a:rPr lang="en-US" sz="3000" dirty="0" smtClean="0">
                <a:latin typeface="Arial Black" panose="020B0A04020102020204" pitchFamily="34" charset="0"/>
                <a:cs typeface="Aharoni"/>
              </a:rPr>
              <a:t>ULTURAL PLURALISM IN INDONESIA</a:t>
            </a:r>
            <a:r>
              <a:rPr lang="id-ID" sz="3000" dirty="0" smtClean="0">
                <a:latin typeface="Arial Black" panose="020B0A04020102020204" pitchFamily="34" charset="0"/>
                <a:cs typeface="Aharoni"/>
              </a:rPr>
              <a:t>; </a:t>
            </a:r>
            <a:br>
              <a:rPr lang="id-ID" sz="3000" dirty="0" smtClean="0">
                <a:latin typeface="Arial Black" panose="020B0A04020102020204" pitchFamily="34" charset="0"/>
                <a:cs typeface="Aharoni"/>
              </a:rPr>
            </a:br>
            <a:r>
              <a:rPr lang="id-ID" sz="3000" dirty="0" smtClean="0">
                <a:latin typeface="Arial Black" panose="020B0A04020102020204" pitchFamily="34" charset="0"/>
                <a:cs typeface="Aharoni"/>
              </a:rPr>
              <a:t>Pancasila and P</a:t>
            </a:r>
            <a:r>
              <a:rPr lang="en-US" sz="3000" dirty="0" err="1" smtClean="0">
                <a:latin typeface="Arial Black" panose="020B0A04020102020204" pitchFamily="34" charset="0"/>
                <a:cs typeface="Aharoni"/>
              </a:rPr>
              <a:t>olitics</a:t>
            </a:r>
            <a:r>
              <a:rPr lang="en-US" sz="3000" dirty="0" smtClean="0">
                <a:latin typeface="Arial Black" panose="020B0A04020102020204" pitchFamily="34" charset="0"/>
                <a:cs typeface="Aharoni"/>
              </a:rPr>
              <a:t> of Multiculturalism</a:t>
            </a:r>
            <a:br>
              <a:rPr lang="en-US" sz="3000" dirty="0" smtClean="0">
                <a:latin typeface="Arial Black" panose="020B0A04020102020204" pitchFamily="34" charset="0"/>
                <a:cs typeface="Aharoni"/>
              </a:rPr>
            </a:br>
            <a:r>
              <a:rPr lang="en-US" sz="3000" dirty="0">
                <a:latin typeface="Arial Black" panose="020B0A04020102020204" pitchFamily="34" charset="0"/>
                <a:cs typeface="Aharoni"/>
              </a:rPr>
              <a:t/>
            </a:r>
            <a:br>
              <a:rPr lang="en-US" sz="3000" dirty="0">
                <a:latin typeface="Arial Black" panose="020B0A04020102020204" pitchFamily="34" charset="0"/>
                <a:cs typeface="Aharoni"/>
              </a:rPr>
            </a:br>
            <a:endParaRPr lang="en-US" sz="3000" dirty="0" smtClean="0">
              <a:latin typeface="Arial Black" panose="020B0A04020102020204" pitchFamily="34" charset="0"/>
              <a:cs typeface="Aharoni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8275" y="2362200"/>
            <a:ext cx="64008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 smtClean="0">
                <a:latin typeface="Arial Black" panose="020B0A04020102020204" pitchFamily="34" charset="0"/>
                <a:cs typeface="Aharoni" pitchFamily="2" charset="-79"/>
              </a:rPr>
              <a:t>Azyumardi</a:t>
            </a:r>
            <a:r>
              <a:rPr lang="en-US" sz="2400" dirty="0" smtClean="0">
                <a:latin typeface="Arial Black" panose="020B0A04020102020204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Arial Black" panose="020B0A04020102020204" pitchFamily="34" charset="0"/>
                <a:cs typeface="Aharoni" pitchFamily="2" charset="-79"/>
              </a:rPr>
              <a:t>Azra</a:t>
            </a:r>
            <a:r>
              <a:rPr lang="id-ID" sz="2400" dirty="0" smtClean="0">
                <a:latin typeface="Arial Black" panose="020B0A04020102020204" pitchFamily="34" charset="0"/>
                <a:cs typeface="Aharoni" pitchFamily="2" charset="-79"/>
              </a:rPr>
              <a:t>, CBE</a:t>
            </a:r>
            <a:endParaRPr lang="en-US" sz="2400" dirty="0" smtClean="0">
              <a:latin typeface="Arial Black" panose="020B0A04020102020204" pitchFamily="34" charset="0"/>
              <a:cs typeface="Aharoni" pitchFamily="2" charset="-79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d-ID" sz="2800" dirty="0" smtClean="0">
              <a:latin typeface="Arial Narrow" pitchFamily="34" charset="0"/>
              <a:cs typeface="Arabic Typesetting" pitchFamily="66" charset="-78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>
              <a:latin typeface="Arial Narrow" pitchFamily="34" charset="0"/>
              <a:cs typeface="Arabic Typesetting" pitchFamily="66" charset="-78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>
              <a:latin typeface="Arial Narrow" pitchFamily="34" charset="0"/>
              <a:cs typeface="Arabic Typesetting" pitchFamily="66" charset="-78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>
              <a:latin typeface="Arial Narrow" pitchFamily="34" charset="0"/>
              <a:cs typeface="Arabic Typesetting" pitchFamily="66" charset="-78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id-ID" sz="1800" b="1" dirty="0" smtClean="0">
                <a:latin typeface="Arial Narrow" pitchFamily="34" charset="0"/>
                <a:cs typeface="Arabic Typesetting" pitchFamily="66" charset="-78"/>
              </a:rPr>
              <a:t>Presented at </a:t>
            </a:r>
            <a:r>
              <a:rPr lang="id-ID" sz="1800" b="1" dirty="0">
                <a:latin typeface="Arial Narrow" pitchFamily="34" charset="0"/>
                <a:cs typeface="Arabic Typesetting" pitchFamily="66" charset="-78"/>
              </a:rPr>
              <a:t> </a:t>
            </a:r>
            <a:r>
              <a:rPr lang="id-ID" sz="1800" b="1" dirty="0" smtClean="0">
                <a:latin typeface="Arial Narrow" pitchFamily="34" charset="0"/>
                <a:cs typeface="Arabic Typesetting" pitchFamily="66" charset="-78"/>
              </a:rPr>
              <a:t>Public Lecture </a:t>
            </a:r>
            <a:r>
              <a:rPr lang="en-US" sz="1800" b="1" dirty="0" smtClean="0">
                <a:latin typeface="Arial Narrow" pitchFamily="34" charset="0"/>
                <a:cs typeface="Arabic Typesetting" pitchFamily="66" charset="-78"/>
              </a:rPr>
              <a:t> </a:t>
            </a:r>
            <a:endParaRPr lang="en-US" sz="1800" b="1" dirty="0" smtClean="0">
              <a:latin typeface="Arial Narrow" pitchFamily="34" charset="0"/>
              <a:cs typeface="Arabic Typesetting" pitchFamily="66" charset="-78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id-ID" sz="1800" b="1" dirty="0" smtClean="0">
                <a:latin typeface="Arial Narrow" pitchFamily="34" charset="0"/>
                <a:cs typeface="Arabic Typesetting" pitchFamily="66" charset="-78"/>
              </a:rPr>
              <a:t>‘Indonesia, Islam dan Demokrasi: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d-ID" sz="1800" b="1" dirty="0" smtClean="0">
                <a:latin typeface="Arial Narrow" pitchFamily="34" charset="0"/>
                <a:cs typeface="Arabic Typesetting" pitchFamily="66" charset="-78"/>
              </a:rPr>
              <a:t>Dinamika dalam Politik Indonesia Kontemporer’</a:t>
            </a:r>
            <a:endParaRPr lang="id-ID" sz="1800" b="1" dirty="0" smtClean="0">
              <a:latin typeface="Arial Narrow" pitchFamily="34" charset="0"/>
              <a:cs typeface="Arabic Typesetting" pitchFamily="66" charset="-78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id-ID" sz="1800" b="1" dirty="0" smtClean="0">
                <a:latin typeface="Arial Narrow" pitchFamily="34" charset="0"/>
                <a:cs typeface="Arabic Typesetting" pitchFamily="66" charset="-78"/>
              </a:rPr>
              <a:t>Fisip Unand, Padang 22 April, 2019</a:t>
            </a:r>
            <a:endParaRPr lang="en-US" sz="1800" dirty="0" smtClean="0">
              <a:latin typeface="Arial Narrow" pitchFamily="34" charset="0"/>
              <a:cs typeface="Arabic Typesetting" pitchFamily="66" charset="-78"/>
            </a:endParaRPr>
          </a:p>
        </p:txBody>
      </p:sp>
      <p:pic>
        <p:nvPicPr>
          <p:cNvPr id="4" name="Picture 3" descr="20101029194122.Azyumardi-Az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3124200"/>
            <a:ext cx="1504950" cy="161925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304800"/>
            <a:ext cx="5943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>
                <a:latin typeface="Arial Black" pitchFamily="34" charset="0"/>
              </a:rPr>
              <a:t>Indonesia</a:t>
            </a:r>
            <a:r>
              <a:rPr lang="id-ID" sz="3000" dirty="0" smtClean="0">
                <a:latin typeface="Arial Black" pitchFamily="34" charset="0"/>
              </a:rPr>
              <a:t>n State</a:t>
            </a:r>
            <a:r>
              <a:rPr lang="en-US" sz="3000" dirty="0" smtClean="0">
                <a:latin typeface="Arial Black" pitchFamily="34" charset="0"/>
              </a:rPr>
              <a:t>, </a:t>
            </a:r>
            <a:r>
              <a:rPr lang="en-US" sz="3000" dirty="0" err="1" smtClean="0">
                <a:latin typeface="Arial Black" pitchFamily="34" charset="0"/>
              </a:rPr>
              <a:t>Pancasila</a:t>
            </a:r>
            <a:r>
              <a:rPr lang="en-US" sz="3000" dirty="0" smtClean="0">
                <a:latin typeface="Arial Black" pitchFamily="34" charset="0"/>
              </a:rPr>
              <a:t> and Mu</a:t>
            </a:r>
            <a:r>
              <a:rPr lang="id-ID" sz="3000" dirty="0" smtClean="0">
                <a:latin typeface="Arial Black" pitchFamily="34" charset="0"/>
              </a:rPr>
              <a:t>lticulturalism</a:t>
            </a:r>
            <a:endParaRPr lang="en-US" sz="3000" dirty="0" smtClean="0">
              <a:latin typeface="Arial Black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57912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600" dirty="0" smtClean="0">
                <a:latin typeface="Arial Black" pitchFamily="34" charset="0"/>
              </a:rPr>
              <a:t>Indonesia is based on </a:t>
            </a:r>
            <a:r>
              <a:rPr lang="en-US" sz="1600" b="1" dirty="0" err="1" smtClean="0">
                <a:solidFill>
                  <a:srgbClr val="FFC000"/>
                </a:solidFill>
                <a:latin typeface="Arial Black" pitchFamily="34" charset="0"/>
              </a:rPr>
              <a:t>Pancasila</a:t>
            </a:r>
            <a:r>
              <a:rPr lang="en-US" sz="1600" b="1" dirty="0" smtClean="0">
                <a:solidFill>
                  <a:srgbClr val="FFC000"/>
                </a:solidFill>
                <a:latin typeface="Arial Black" pitchFamily="34" charset="0"/>
              </a:rPr>
              <a:t> </a:t>
            </a:r>
            <a:r>
              <a:rPr lang="en-US" sz="1600" dirty="0" smtClean="0">
                <a:latin typeface="Arial Black" pitchFamily="34" charset="0"/>
              </a:rPr>
              <a:t>(‘Five Pillars’): Belief in One Supreme God, </a:t>
            </a:r>
            <a:r>
              <a:rPr lang="id-ID" sz="1600" dirty="0" smtClean="0">
                <a:latin typeface="Arial Black" pitchFamily="34" charset="0"/>
              </a:rPr>
              <a:t>Just and Civilized </a:t>
            </a:r>
            <a:r>
              <a:rPr lang="en-US" sz="1600" dirty="0" smtClean="0">
                <a:latin typeface="Arial Black" pitchFamily="34" charset="0"/>
              </a:rPr>
              <a:t>Humanity, Indonesian Unity, Democracy</a:t>
            </a:r>
            <a:r>
              <a:rPr lang="id-ID" sz="1600" dirty="0" smtClean="0">
                <a:latin typeface="Arial Black" pitchFamily="34" charset="0"/>
              </a:rPr>
              <a:t> based on Representation and Deliberation</a:t>
            </a:r>
            <a:r>
              <a:rPr lang="en-US" sz="1600" dirty="0" smtClean="0">
                <a:latin typeface="Arial Black" pitchFamily="34" charset="0"/>
              </a:rPr>
              <a:t>, and Social Justice</a:t>
            </a:r>
            <a:r>
              <a:rPr lang="id-ID" sz="1600" dirty="0" smtClean="0">
                <a:latin typeface="Arial Black" pitchFamily="34" charset="0"/>
              </a:rPr>
              <a:t> for all Indonesian people</a:t>
            </a:r>
            <a:r>
              <a:rPr lang="en-US" sz="1600" dirty="0" smtClean="0">
                <a:latin typeface="Arial Black" pitchFamily="34" charset="0"/>
              </a:rPr>
              <a:t>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dirty="0" smtClean="0">
                <a:latin typeface="Arial Black" pitchFamily="34" charset="0"/>
              </a:rPr>
              <a:t>With </a:t>
            </a:r>
            <a:r>
              <a:rPr lang="en-US" sz="1600" dirty="0" err="1" smtClean="0">
                <a:latin typeface="Arial Black" pitchFamily="34" charset="0"/>
              </a:rPr>
              <a:t>Pancasila</a:t>
            </a:r>
            <a:r>
              <a:rPr lang="en-US" sz="1600" dirty="0" smtClean="0">
                <a:latin typeface="Arial Black" pitchFamily="34" charset="0"/>
              </a:rPr>
              <a:t> as the basis, Indonesian State is not a ‘confessional’ state, nor is it a ‘purely’ secular state. Religious life is part and parcel of public life;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dirty="0" err="1" smtClean="0">
                <a:latin typeface="Arial Black" pitchFamily="34" charset="0"/>
              </a:rPr>
              <a:t>Pancasila</a:t>
            </a:r>
            <a:r>
              <a:rPr lang="en-US" sz="1600" dirty="0" smtClean="0">
                <a:latin typeface="Arial Black" pitchFamily="34" charset="0"/>
              </a:rPr>
              <a:t> is a ‘religiously friendly’ basis of the Indonesian state;</a:t>
            </a:r>
            <a:endParaRPr lang="id-ID" sz="1600" dirty="0" smtClean="0"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d-ID" sz="1600" dirty="0" smtClean="0">
                <a:latin typeface="Arial Black" pitchFamily="34" charset="0"/>
              </a:rPr>
              <a:t>Freedom of religion is guaranteed by Article 29 of the 1945 Indonesian Constitution ;</a:t>
            </a:r>
            <a:endParaRPr lang="en-US" sz="1600" dirty="0" smtClean="0"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dirty="0" err="1" smtClean="0">
                <a:latin typeface="Arial Black" pitchFamily="34" charset="0"/>
              </a:rPr>
              <a:t>Pancasila</a:t>
            </a:r>
            <a:r>
              <a:rPr lang="id-ID" sz="1600" dirty="0" smtClean="0">
                <a:latin typeface="Arial Black" pitchFamily="34" charset="0"/>
              </a:rPr>
              <a:t> is a </a:t>
            </a:r>
            <a:r>
              <a:rPr lang="id-ID" sz="1600" b="1" dirty="0" smtClean="0">
                <a:solidFill>
                  <a:srgbClr val="FFC000"/>
                </a:solidFill>
                <a:latin typeface="Arial Black" pitchFamily="34" charset="0"/>
              </a:rPr>
              <a:t>politics of recognition—multiculturalism;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d-ID" sz="1600" i="1" dirty="0" smtClean="0">
                <a:latin typeface="Arial Black" pitchFamily="34" charset="0"/>
              </a:rPr>
              <a:t>Bhinneka Tunggal Ika</a:t>
            </a:r>
            <a:r>
              <a:rPr lang="id-ID" sz="1600" dirty="0" smtClean="0">
                <a:latin typeface="Arial Black" pitchFamily="34" charset="0"/>
              </a:rPr>
              <a:t> (</a:t>
            </a:r>
            <a:r>
              <a:rPr lang="id-ID" sz="1600" b="1" dirty="0" smtClean="0">
                <a:solidFill>
                  <a:srgbClr val="FFC000"/>
                </a:solidFill>
                <a:latin typeface="Arial Black" pitchFamily="34" charset="0"/>
              </a:rPr>
              <a:t>Unity in Diversity</a:t>
            </a:r>
            <a:r>
              <a:rPr lang="id-ID" sz="1600" dirty="0" smtClean="0">
                <a:latin typeface="Arial Black" pitchFamily="34" charset="0"/>
              </a:rPr>
              <a:t>), another fundamental principle of Indonesian State, is also the basis of politics of multiculturalism.</a:t>
            </a:r>
          </a:p>
          <a:p>
            <a:pPr eaLnBrk="1" hangingPunct="1">
              <a:lnSpc>
                <a:spcPct val="90000"/>
              </a:lnSpc>
              <a:defRPr/>
            </a:pPr>
            <a:endParaRPr lang="id-ID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id-ID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pic>
        <p:nvPicPr>
          <p:cNvPr id="4" name="Picture 3" descr="National_emblem_of_Indonesia_Garuda_Pancasila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6378" y="2133600"/>
            <a:ext cx="3467622" cy="4419600"/>
          </a:xfrm>
          <a:prstGeom prst="rect">
            <a:avLst/>
          </a:prstGeom>
        </p:spPr>
      </p:pic>
      <p:pic>
        <p:nvPicPr>
          <p:cNvPr id="5" name="Picture 4" descr="Indons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438400" cy="183832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543800" cy="762000"/>
          </a:xfrm>
        </p:spPr>
        <p:txBody>
          <a:bodyPr/>
          <a:lstStyle/>
          <a:p>
            <a:pPr>
              <a:defRPr/>
            </a:pPr>
            <a:r>
              <a:rPr lang="id-ID" sz="3000" dirty="0" smtClean="0">
                <a:latin typeface="Arial Black" pitchFamily="34" charset="0"/>
              </a:rPr>
              <a:t>Politics of Multiculturalism </a:t>
            </a:r>
            <a:r>
              <a:rPr lang="id-ID" sz="3000" dirty="0">
                <a:latin typeface="Arial Black" pitchFamily="34" charset="0"/>
              </a:rPr>
              <a:t>(</a:t>
            </a:r>
            <a:r>
              <a:rPr lang="id-ID" sz="3000" dirty="0" smtClean="0">
                <a:latin typeface="Arial Black" pitchFamily="34" charset="0"/>
              </a:rPr>
              <a:t>1)</a:t>
            </a:r>
            <a:endParaRPr lang="id-ID" sz="30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0"/>
            <a:ext cx="8305800" cy="2743200"/>
          </a:xfrm>
        </p:spPr>
        <p:txBody>
          <a:bodyPr/>
          <a:lstStyle/>
          <a:p>
            <a:pPr>
              <a:defRPr/>
            </a:pPr>
            <a:r>
              <a:rPr lang="id-ID" sz="1800" dirty="0" smtClean="0">
                <a:latin typeface="Arial Black" pitchFamily="34" charset="0"/>
              </a:rPr>
              <a:t>Any Indonesian can occupy public office regardless religion and ethnicity;</a:t>
            </a:r>
          </a:p>
          <a:p>
            <a:pPr>
              <a:defRPr/>
            </a:pPr>
            <a:r>
              <a:rPr lang="id-ID" sz="1800" dirty="0" smtClean="0">
                <a:latin typeface="Arial Black" pitchFamily="34" charset="0"/>
              </a:rPr>
              <a:t> National language is Bahasa Indonesia (adopted on 28 October 1928); but local/ethnic languages are maintained;</a:t>
            </a:r>
          </a:p>
          <a:p>
            <a:pPr>
              <a:defRPr/>
            </a:pPr>
            <a:r>
              <a:rPr lang="id-ID" sz="1800" dirty="0" smtClean="0">
                <a:latin typeface="Arial Black" pitchFamily="34" charset="0"/>
              </a:rPr>
              <a:t>National culture is promoted; but local tradition/customs are celebrated;</a:t>
            </a:r>
          </a:p>
          <a:p>
            <a:pPr>
              <a:defRPr/>
            </a:pPr>
            <a:r>
              <a:rPr lang="id-ID" sz="1800" dirty="0" smtClean="0">
                <a:latin typeface="Arial Black" pitchFamily="34" charset="0"/>
              </a:rPr>
              <a:t>Increased contact and interaction strenghten the feeling of Indonesianness.</a:t>
            </a:r>
            <a:endParaRPr lang="id-ID" sz="1800" dirty="0">
              <a:latin typeface="Arial Black" pitchFamily="34" charset="0"/>
            </a:endParaRPr>
          </a:p>
        </p:txBody>
      </p:sp>
      <p:pic>
        <p:nvPicPr>
          <p:cNvPr id="5" name="Picture 4" descr="toleran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838200"/>
            <a:ext cx="5938240" cy="28194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sz="3000" dirty="0" smtClean="0">
                <a:latin typeface="Arial Black" pitchFamily="34" charset="0"/>
              </a:rPr>
              <a:t>Politics of Multiculturalism (2)</a:t>
            </a:r>
            <a:endParaRPr lang="id-ID" sz="30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5334000" cy="4800600"/>
          </a:xfrm>
        </p:spPr>
        <p:txBody>
          <a:bodyPr/>
          <a:lstStyle/>
          <a:p>
            <a:pPr>
              <a:defRPr/>
            </a:pPr>
            <a:r>
              <a:rPr lang="id-ID" sz="2000" dirty="0" smtClean="0">
                <a:latin typeface="Arial Black" pitchFamily="34" charset="0"/>
              </a:rPr>
              <a:t>Religious special days </a:t>
            </a:r>
            <a:r>
              <a:rPr lang="en-US" sz="2000" dirty="0" smtClean="0">
                <a:latin typeface="Arial Black" pitchFamily="34" charset="0"/>
              </a:rPr>
              <a:t>of the six recognized religions </a:t>
            </a:r>
            <a:r>
              <a:rPr lang="id-ID" sz="2000" dirty="0" smtClean="0">
                <a:latin typeface="Arial Black" pitchFamily="34" charset="0"/>
              </a:rPr>
              <a:t>are officially recognized </a:t>
            </a:r>
            <a:r>
              <a:rPr lang="en-US" sz="2000" dirty="0" smtClean="0">
                <a:latin typeface="Arial Black" pitchFamily="34" charset="0"/>
              </a:rPr>
              <a:t>and celebrated </a:t>
            </a:r>
            <a:r>
              <a:rPr lang="id-ID" sz="2000" dirty="0" smtClean="0">
                <a:latin typeface="Arial Black" pitchFamily="34" charset="0"/>
              </a:rPr>
              <a:t>as national holidays;</a:t>
            </a:r>
          </a:p>
          <a:p>
            <a:pPr>
              <a:buNone/>
              <a:defRPr/>
            </a:pPr>
            <a:endParaRPr lang="id-ID" sz="2000" dirty="0" smtClean="0">
              <a:latin typeface="Arial Black" pitchFamily="34" charset="0"/>
            </a:endParaRPr>
          </a:p>
          <a:p>
            <a:pPr>
              <a:defRPr/>
            </a:pPr>
            <a:r>
              <a:rPr lang="id-ID" sz="2000" dirty="0" smtClean="0">
                <a:latin typeface="Arial Black" pitchFamily="34" charset="0"/>
              </a:rPr>
              <a:t>Each community of the believers have own council, representing them in inter-faith dialogues</a:t>
            </a:r>
            <a:r>
              <a:rPr lang="en-US" sz="2000" dirty="0" smtClean="0">
                <a:latin typeface="Arial Black" pitchFamily="34" charset="0"/>
              </a:rPr>
              <a:t> from national to local levels</a:t>
            </a:r>
            <a:r>
              <a:rPr lang="id-ID" sz="2000" dirty="0" smtClean="0">
                <a:latin typeface="Arial Black" pitchFamily="34" charset="0"/>
              </a:rPr>
              <a:t>;</a:t>
            </a:r>
          </a:p>
          <a:p>
            <a:pPr>
              <a:buNone/>
              <a:defRPr/>
            </a:pPr>
            <a:endParaRPr lang="id-ID" sz="2000" dirty="0" smtClean="0">
              <a:latin typeface="Arial Black" pitchFamily="34" charset="0"/>
            </a:endParaRPr>
          </a:p>
          <a:p>
            <a:pPr>
              <a:defRPr/>
            </a:pPr>
            <a:r>
              <a:rPr lang="id-ID" sz="2000" dirty="0" smtClean="0">
                <a:latin typeface="Arial Black" pitchFamily="34" charset="0"/>
              </a:rPr>
              <a:t>Religious instruction is mandatory in schools with teachers of the same religion with students.</a:t>
            </a:r>
            <a:endParaRPr lang="id-ID" sz="2000" dirty="0">
              <a:latin typeface="Arial Black" pitchFamily="34" charset="0"/>
            </a:endParaRPr>
          </a:p>
        </p:txBody>
      </p:sp>
      <p:pic>
        <p:nvPicPr>
          <p:cNvPr id="4" name="Picture 3" descr="umat_beragama_by_fx16-d56f8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905000"/>
            <a:ext cx="3429000" cy="479163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441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solidFill>
                  <a:srgbClr val="FFFF00"/>
                </a:solidFill>
                <a:latin typeface="Arial Black" pitchFamily="34" charset="0"/>
              </a:rPr>
              <a:t>Indonesian Islam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229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Arial Black" pitchFamily="34" charset="0"/>
              </a:rPr>
              <a:t>Islam was introduced mostly by Sufi wandering teachers since 12</a:t>
            </a:r>
            <a:r>
              <a:rPr lang="en-US" sz="2000" b="1" baseline="30000" dirty="0" smtClean="0">
                <a:solidFill>
                  <a:srgbClr val="FFFF00"/>
                </a:solidFill>
                <a:latin typeface="Arial Black" pitchFamily="34" charset="0"/>
              </a:rPr>
              <a:t>th</a:t>
            </a:r>
            <a:r>
              <a:rPr lang="en-US" sz="2000" b="1" dirty="0" smtClean="0">
                <a:solidFill>
                  <a:srgbClr val="FFFF00"/>
                </a:solidFill>
                <a:latin typeface="Arial Black" pitchFamily="34" charset="0"/>
              </a:rPr>
              <a:t> century on—penetration </a:t>
            </a:r>
            <a:r>
              <a:rPr lang="en-US" sz="2000" b="1" dirty="0" err="1" smtClean="0">
                <a:solidFill>
                  <a:srgbClr val="FFFF00"/>
                </a:solidFill>
                <a:latin typeface="Arial Black" pitchFamily="34" charset="0"/>
              </a:rPr>
              <a:t>pacifique</a:t>
            </a:r>
            <a:r>
              <a:rPr lang="en-US" sz="2000" b="1" dirty="0" smtClean="0">
                <a:solidFill>
                  <a:srgbClr val="FFFF00"/>
                </a:solidFill>
                <a:latin typeface="Arial Black" pitchFamily="34" charset="0"/>
              </a:rPr>
              <a:t> and accommodation of local culture</a:t>
            </a:r>
            <a:r>
              <a:rPr lang="id-ID" sz="2000" b="1" dirty="0" smtClean="0">
                <a:solidFill>
                  <a:srgbClr val="FFFF00"/>
                </a:solidFill>
                <a:latin typeface="Arial Black" pitchFamily="34" charset="0"/>
              </a:rPr>
              <a:t>—embedded</a:t>
            </a:r>
            <a:r>
              <a:rPr lang="en-US" sz="2000" b="1" dirty="0" smtClean="0">
                <a:solidFill>
                  <a:srgbClr val="FFFF00"/>
                </a:solidFill>
                <a:latin typeface="Arial Black" pitchFamily="34" charset="0"/>
              </a:rPr>
              <a:t>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Arial Black" pitchFamily="34" charset="0"/>
              </a:rPr>
              <a:t>Indonesia is now the largest Muslim nation in the world; 88.7 per cent out of 238 million of its population is Muslim; Indonesia is also the third largest democracy after India and USA;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Arial Black" pitchFamily="34" charset="0"/>
              </a:rPr>
              <a:t>Indonesian Islam is a moderate and ‘</a:t>
            </a:r>
            <a:r>
              <a:rPr lang="en-US" sz="2000" b="1" i="1" dirty="0" err="1" smtClean="0">
                <a:solidFill>
                  <a:srgbClr val="FFFF00"/>
                </a:solidFill>
                <a:latin typeface="Arial Black" pitchFamily="34" charset="0"/>
              </a:rPr>
              <a:t>wasatiyyah</a:t>
            </a:r>
            <a:r>
              <a:rPr lang="en-US" sz="2000" b="1" i="1" dirty="0" smtClean="0">
                <a:solidFill>
                  <a:srgbClr val="FFFF00"/>
                </a:solidFill>
                <a:latin typeface="Arial Black" pitchFamily="34" charset="0"/>
              </a:rPr>
              <a:t> Islam</a:t>
            </a:r>
            <a:r>
              <a:rPr lang="en-US" sz="2000" b="1" dirty="0" smtClean="0">
                <a:solidFill>
                  <a:srgbClr val="FFFF00"/>
                </a:solidFill>
                <a:latin typeface="Arial Black" pitchFamily="34" charset="0"/>
              </a:rPr>
              <a:t>’—middle path Islam </a:t>
            </a:r>
            <a:r>
              <a:rPr lang="id-ID" sz="2000" b="1" dirty="0" smtClean="0">
                <a:solidFill>
                  <a:srgbClr val="FFFF00"/>
                </a:solidFill>
                <a:latin typeface="Arial Black" pitchFamily="34" charset="0"/>
              </a:rPr>
              <a:t>with </a:t>
            </a:r>
            <a:r>
              <a:rPr lang="en-US" sz="2000" b="1" dirty="0" smtClean="0">
                <a:solidFill>
                  <a:srgbClr val="FFFF00"/>
                </a:solidFill>
                <a:latin typeface="Arial Black" pitchFamily="34" charset="0"/>
              </a:rPr>
              <a:t>strong tradition of inclusiveness, tolerance and peaceful co-existence with adherents of other religions;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000" b="1" dirty="0" smtClean="0">
                <a:solidFill>
                  <a:srgbClr val="FFFF00"/>
                </a:solidFill>
                <a:latin typeface="Arial Black" pitchFamily="34" charset="0"/>
              </a:rPr>
              <a:t>Indonesian Islam is the least Arabicized Muslim country; but no less Islamic;</a:t>
            </a:r>
            <a:endParaRPr lang="en-US" sz="2000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Arial Black" pitchFamily="34" charset="0"/>
              </a:rPr>
              <a:t>Indonesian Islam provides much greater freedom to Muslim women in religious, social, cultural and political lives.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b="1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924800" cy="1219200"/>
          </a:xfrm>
        </p:spPr>
        <p:txBody>
          <a:bodyPr/>
          <a:lstStyle/>
          <a:p>
            <a:pPr eaLnBrk="1" hangingPunct="1">
              <a:defRPr/>
            </a:pPr>
            <a:r>
              <a:rPr lang="de-DE" sz="3000" dirty="0" smtClean="0">
                <a:latin typeface="Arial Black" pitchFamily="34" charset="0"/>
              </a:rPr>
              <a:t>Mainstream Islam:</a:t>
            </a:r>
            <a:endParaRPr lang="en-US" sz="3000" dirty="0" smtClean="0">
              <a:latin typeface="Arial Black" pitchFamily="34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5486400" cy="3124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latin typeface="Arial Black" pitchFamily="34" charset="0"/>
              </a:rPr>
              <a:t>Mainstream Indonesia Islam consists of large organizations; </a:t>
            </a:r>
            <a:r>
              <a:rPr lang="en-US" sz="1800" dirty="0" err="1" smtClean="0">
                <a:latin typeface="Arial Black" pitchFamily="34" charset="0"/>
              </a:rPr>
              <a:t>Nahdlatul</a:t>
            </a:r>
            <a:r>
              <a:rPr lang="en-US" sz="1800" dirty="0" smtClean="0">
                <a:latin typeface="Arial Black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</a:rPr>
              <a:t>Ulama</a:t>
            </a:r>
            <a:r>
              <a:rPr lang="en-US" sz="1800" dirty="0" smtClean="0">
                <a:latin typeface="Arial Black" pitchFamily="34" charset="0"/>
              </a:rPr>
              <a:t> (NU, </a:t>
            </a:r>
            <a:r>
              <a:rPr lang="en-US" sz="1800" dirty="0" err="1" smtClean="0">
                <a:latin typeface="Arial Black" pitchFamily="34" charset="0"/>
              </a:rPr>
              <a:t>est</a:t>
            </a:r>
            <a:r>
              <a:rPr lang="en-US" sz="1800" dirty="0" smtClean="0">
                <a:latin typeface="Arial Black" pitchFamily="34" charset="0"/>
              </a:rPr>
              <a:t> 1926), </a:t>
            </a:r>
            <a:r>
              <a:rPr lang="en-US" sz="1800" dirty="0" err="1" smtClean="0">
                <a:latin typeface="Arial Black" pitchFamily="34" charset="0"/>
              </a:rPr>
              <a:t>Muhammadiyah</a:t>
            </a:r>
            <a:r>
              <a:rPr lang="en-US" sz="1800" dirty="0" smtClean="0">
                <a:latin typeface="Arial Black" pitchFamily="34" charset="0"/>
              </a:rPr>
              <a:t> (</a:t>
            </a:r>
            <a:r>
              <a:rPr lang="en-US" sz="1800" dirty="0" err="1" smtClean="0">
                <a:latin typeface="Arial Black" pitchFamily="34" charset="0"/>
              </a:rPr>
              <a:t>est</a:t>
            </a:r>
            <a:r>
              <a:rPr lang="en-US" sz="1800" dirty="0" smtClean="0">
                <a:latin typeface="Arial Black" pitchFamily="34" charset="0"/>
              </a:rPr>
              <a:t> 1912), and some other smaller organizations across the country;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latin typeface="Arial Black" pitchFamily="34" charset="0"/>
              </a:rPr>
              <a:t>They are also represent religious-based Civil Society organizations—independent from state, self</a:t>
            </a:r>
            <a:r>
              <a:rPr lang="id-ID" sz="1800" dirty="0" smtClean="0">
                <a:latin typeface="Arial Black" pitchFamily="34" charset="0"/>
              </a:rPr>
              <a:t>-</a:t>
            </a:r>
            <a:r>
              <a:rPr lang="en-US" sz="1800" dirty="0" smtClean="0">
                <a:latin typeface="Arial Black" pitchFamily="34" charset="0"/>
              </a:rPr>
              <a:t> regulating, self financing;</a:t>
            </a:r>
            <a:endParaRPr lang="id-ID" sz="1800" dirty="0" smtClean="0"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id-ID" sz="1800" dirty="0" smtClean="0">
                <a:latin typeface="Arial Black" pitchFamily="34" charset="0"/>
              </a:rPr>
              <a:t>They are crucial in strengthening civic culture and civility—crucial for democracy to root, to maintain social cohesion and to provide ‘alternative leadership’ in time of crisis; </a:t>
            </a:r>
            <a:endParaRPr lang="en-US" sz="1800" dirty="0" smtClean="0"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latin typeface="Arial Black" pitchFamily="34" charset="0"/>
              </a:rPr>
              <a:t>They play an important role in education, Islamic preaching; health services; philanthropy endeavors</a:t>
            </a:r>
            <a:r>
              <a:rPr lang="id-ID" sz="1800" dirty="0" smtClean="0">
                <a:latin typeface="Arial Black" pitchFamily="34" charset="0"/>
              </a:rPr>
              <a:t>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d-ID" sz="1800" dirty="0" smtClean="0">
                <a:latin typeface="Arial Black" pitchFamily="34" charset="0"/>
              </a:rPr>
              <a:t>They are active in intra (among Muslims) and inter-faith dialogues (with non-Muslims);</a:t>
            </a:r>
            <a:endParaRPr lang="en-US" sz="1800" dirty="0" smtClean="0">
              <a:latin typeface="Arial Black" pitchFamily="34" charset="0"/>
            </a:endParaRPr>
          </a:p>
        </p:txBody>
      </p:sp>
      <p:pic>
        <p:nvPicPr>
          <p:cNvPr id="6" name="Picture 5" descr="logodikdamenmuhammadiya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828800"/>
            <a:ext cx="3124201" cy="2618141"/>
          </a:xfrm>
          <a:prstGeom prst="rect">
            <a:avLst/>
          </a:prstGeom>
        </p:spPr>
      </p:pic>
      <p:pic>
        <p:nvPicPr>
          <p:cNvPr id="8" name="Picture 7" descr="Flag_of_Nahdlatul_Ul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4419600"/>
            <a:ext cx="3124200" cy="24384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685800"/>
            <a:ext cx="7543800" cy="512763"/>
          </a:xfrm>
        </p:spPr>
        <p:txBody>
          <a:bodyPr/>
          <a:lstStyle/>
          <a:p>
            <a:pPr eaLnBrk="1" hangingPunct="1"/>
            <a:r>
              <a:rPr lang="en-US" sz="3000" dirty="0" smtClean="0">
                <a:effectLst/>
                <a:latin typeface="Arial Black" pitchFamily="34" charset="0"/>
              </a:rPr>
              <a:t>I</a:t>
            </a:r>
            <a:r>
              <a:rPr lang="id-ID" sz="3000" dirty="0" smtClean="0">
                <a:effectLst/>
                <a:latin typeface="Arial Black" pitchFamily="34" charset="0"/>
              </a:rPr>
              <a:t>ndonesian I</a:t>
            </a:r>
            <a:r>
              <a:rPr lang="en-US" sz="3000" dirty="0" smtClean="0">
                <a:effectLst/>
                <a:latin typeface="Arial Black" pitchFamily="34" charset="0"/>
              </a:rPr>
              <a:t>slam and Politics: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6019800" cy="4648200"/>
          </a:xfrm>
        </p:spPr>
        <p:txBody>
          <a:bodyPr/>
          <a:lstStyle/>
          <a:p>
            <a:pPr lvl="1" eaLnBrk="1" hangingPunct="1">
              <a:spcBef>
                <a:spcPct val="40000"/>
              </a:spcBef>
            </a:pPr>
            <a:r>
              <a:rPr lang="id-ID" sz="1800" dirty="0" smtClean="0">
                <a:effectLst/>
                <a:latin typeface="Arial Black" pitchFamily="34" charset="0"/>
              </a:rPr>
              <a:t>Indonesian </a:t>
            </a:r>
            <a:r>
              <a:rPr lang="en-US" sz="1800" dirty="0" smtClean="0">
                <a:effectLst/>
                <a:latin typeface="Arial Black" pitchFamily="34" charset="0"/>
              </a:rPr>
              <a:t>Muslim have accepted democracy</a:t>
            </a:r>
            <a:r>
              <a:rPr lang="id-ID" sz="1800" dirty="0" smtClean="0">
                <a:effectLst/>
                <a:latin typeface="Arial Black" pitchFamily="34" charset="0"/>
              </a:rPr>
              <a:t> since the time of independence</a:t>
            </a:r>
            <a:r>
              <a:rPr lang="en-US" sz="1800" dirty="0" smtClean="0">
                <a:effectLst/>
                <a:latin typeface="Arial Black" pitchFamily="34" charset="0"/>
              </a:rPr>
              <a:t>; and there is no problem between Islam and democracy both at conceptual and practical levels</a:t>
            </a:r>
            <a:r>
              <a:rPr lang="id-ID" sz="1800" dirty="0" smtClean="0">
                <a:effectLst/>
                <a:latin typeface="Arial Black" pitchFamily="34" charset="0"/>
              </a:rPr>
              <a:t>;</a:t>
            </a:r>
          </a:p>
          <a:p>
            <a:pPr lvl="1" eaLnBrk="1" hangingPunct="1">
              <a:spcBef>
                <a:spcPct val="40000"/>
              </a:spcBef>
            </a:pPr>
            <a:r>
              <a:rPr lang="id-ID" sz="1800" dirty="0" smtClean="0">
                <a:effectLst/>
                <a:latin typeface="Arial Black" pitchFamily="34" charset="0"/>
              </a:rPr>
              <a:t>The so-called theory ‘Democracy Trap’—the Islamists use democracy for their own purposes such in Arab countries—is not relevant to Indonesia;</a:t>
            </a:r>
            <a:endParaRPr lang="en-US" sz="1800" dirty="0" smtClean="0">
              <a:effectLst/>
              <a:latin typeface="Arial Black" pitchFamily="34" charset="0"/>
            </a:endParaRPr>
          </a:p>
          <a:p>
            <a:pPr lvl="1" eaLnBrk="1" hangingPunct="1">
              <a:spcBef>
                <a:spcPct val="40000"/>
              </a:spcBef>
            </a:pPr>
            <a:r>
              <a:rPr lang="en-US" sz="1800" dirty="0" smtClean="0">
                <a:effectLst/>
                <a:latin typeface="Arial Black" pitchFamily="34" charset="0"/>
              </a:rPr>
              <a:t>There are some Islamic-based parties that contested election of 1999, 2004</a:t>
            </a:r>
            <a:r>
              <a:rPr lang="id-ID" sz="1800" dirty="0" smtClean="0">
                <a:effectLst/>
                <a:latin typeface="Arial Black" pitchFamily="34" charset="0"/>
              </a:rPr>
              <a:t>, </a:t>
            </a:r>
            <a:r>
              <a:rPr lang="en-US" sz="1800" dirty="0" smtClean="0">
                <a:effectLst/>
                <a:latin typeface="Arial Black" pitchFamily="34" charset="0"/>
              </a:rPr>
              <a:t>2009</a:t>
            </a:r>
            <a:r>
              <a:rPr lang="id-ID" sz="1800" dirty="0" smtClean="0">
                <a:effectLst/>
                <a:latin typeface="Arial Black" pitchFamily="34" charset="0"/>
              </a:rPr>
              <a:t>, </a:t>
            </a:r>
            <a:r>
              <a:rPr lang="id-ID" sz="1800" dirty="0" smtClean="0">
                <a:effectLst/>
                <a:latin typeface="Arial Black" pitchFamily="34" charset="0"/>
              </a:rPr>
              <a:t>2014 and 2019</a:t>
            </a:r>
            <a:r>
              <a:rPr lang="en-US" sz="1800" dirty="0" smtClean="0">
                <a:effectLst/>
                <a:latin typeface="Arial Black" pitchFamily="34" charset="0"/>
              </a:rPr>
              <a:t>. </a:t>
            </a:r>
            <a:r>
              <a:rPr lang="en-US" sz="1800" dirty="0" smtClean="0">
                <a:effectLst/>
                <a:latin typeface="Arial Black" pitchFamily="34" charset="0"/>
              </a:rPr>
              <a:t>But they fared poorly; </a:t>
            </a:r>
            <a:endParaRPr lang="id-ID" sz="1800" dirty="0" smtClean="0">
              <a:effectLst/>
              <a:latin typeface="Arial Black" pitchFamily="34" charset="0"/>
            </a:endParaRPr>
          </a:p>
          <a:p>
            <a:pPr lvl="1" eaLnBrk="1" hangingPunct="1">
              <a:spcBef>
                <a:spcPct val="40000"/>
              </a:spcBef>
            </a:pPr>
            <a:r>
              <a:rPr lang="id-ID" sz="1800" dirty="0" smtClean="0">
                <a:effectLst/>
                <a:latin typeface="Arial Black" pitchFamily="34" charset="0"/>
              </a:rPr>
              <a:t>Muslims cast their votes for non-Islamic-oriented parties that won </a:t>
            </a:r>
            <a:r>
              <a:rPr lang="en-US" sz="1800" dirty="0" smtClean="0">
                <a:effectLst/>
                <a:latin typeface="Arial Black" pitchFamily="34" charset="0"/>
              </a:rPr>
              <a:t>elections</a:t>
            </a:r>
            <a:r>
              <a:rPr lang="id-ID" sz="1800" dirty="0" smtClean="0">
                <a:effectLst/>
                <a:latin typeface="Arial Black" pitchFamily="34" charset="0"/>
              </a:rPr>
              <a:t>; they</a:t>
            </a:r>
            <a:r>
              <a:rPr lang="en-US" sz="1800" dirty="0" smtClean="0">
                <a:effectLst/>
                <a:latin typeface="Arial Black" pitchFamily="34" charset="0"/>
              </a:rPr>
              <a:t> were PDIP</a:t>
            </a:r>
            <a:r>
              <a:rPr lang="id-ID" sz="1800" dirty="0" smtClean="0">
                <a:effectLst/>
                <a:latin typeface="Arial Black" pitchFamily="34" charset="0"/>
              </a:rPr>
              <a:t> (1999)</a:t>
            </a:r>
            <a:r>
              <a:rPr lang="en-US" sz="1800" dirty="0" smtClean="0">
                <a:effectLst/>
                <a:latin typeface="Arial Black" pitchFamily="34" charset="0"/>
              </a:rPr>
              <a:t>, </a:t>
            </a:r>
            <a:r>
              <a:rPr lang="en-US" sz="1800" dirty="0" err="1" smtClean="0">
                <a:effectLst/>
                <a:latin typeface="Arial Black" pitchFamily="34" charset="0"/>
              </a:rPr>
              <a:t>Golkar</a:t>
            </a:r>
            <a:r>
              <a:rPr lang="en-US" sz="1800" dirty="0" smtClean="0">
                <a:effectLst/>
                <a:latin typeface="Arial Black" pitchFamily="34" charset="0"/>
              </a:rPr>
              <a:t> </a:t>
            </a:r>
            <a:r>
              <a:rPr lang="id-ID" sz="1800" dirty="0" smtClean="0">
                <a:effectLst/>
                <a:latin typeface="Arial Black" pitchFamily="34" charset="0"/>
              </a:rPr>
              <a:t> (2004), </a:t>
            </a:r>
            <a:r>
              <a:rPr lang="en-US" sz="1800" dirty="0" err="1" smtClean="0">
                <a:effectLst/>
                <a:latin typeface="Arial Black" pitchFamily="34" charset="0"/>
              </a:rPr>
              <a:t>Partai</a:t>
            </a:r>
            <a:r>
              <a:rPr lang="en-US" sz="1800" dirty="0" smtClean="0">
                <a:effectLst/>
                <a:latin typeface="Arial Black" pitchFamily="34" charset="0"/>
              </a:rPr>
              <a:t> </a:t>
            </a:r>
            <a:r>
              <a:rPr lang="en-US" sz="1800" dirty="0" err="1" smtClean="0">
                <a:effectLst/>
                <a:latin typeface="Arial Black" pitchFamily="34" charset="0"/>
              </a:rPr>
              <a:t>Demokrat</a:t>
            </a:r>
            <a:r>
              <a:rPr lang="id-ID" sz="1800" dirty="0" smtClean="0">
                <a:effectLst/>
                <a:latin typeface="Arial Black" pitchFamily="34" charset="0"/>
              </a:rPr>
              <a:t> (2009), and PDIP (</a:t>
            </a:r>
            <a:r>
              <a:rPr lang="id-ID" sz="1800" dirty="0" smtClean="0">
                <a:effectLst/>
                <a:latin typeface="Arial Black" pitchFamily="34" charset="0"/>
              </a:rPr>
              <a:t>2014 and 2019).</a:t>
            </a:r>
            <a:endParaRPr lang="en-US" sz="1800" dirty="0" smtClean="0">
              <a:effectLst/>
              <a:latin typeface="Arial Black" pitchFamily="34" charset="0"/>
            </a:endParaRPr>
          </a:p>
          <a:p>
            <a:pPr lvl="1" eaLnBrk="1" hangingPunct="1">
              <a:spcBef>
                <a:spcPct val="40000"/>
              </a:spcBef>
              <a:buFontTx/>
              <a:buNone/>
            </a:pPr>
            <a:r>
              <a:rPr lang="en-US" sz="1800" dirty="0" smtClean="0">
                <a:effectLst/>
                <a:latin typeface="Georgia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effectLst/>
              <a:latin typeface="Georgia" pitchFamily="18" charset="0"/>
            </a:endParaRPr>
          </a:p>
        </p:txBody>
      </p:sp>
      <p:pic>
        <p:nvPicPr>
          <p:cNvPr id="4" name="Picture 3" descr="1gYTXp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676400"/>
            <a:ext cx="3200400" cy="51816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330200"/>
            <a:ext cx="75438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>
                <a:latin typeface="Arial Black" pitchFamily="34" charset="0"/>
              </a:rPr>
              <a:t>New Trends of I</a:t>
            </a:r>
            <a:r>
              <a:rPr lang="id-ID" sz="3000" dirty="0" smtClean="0">
                <a:latin typeface="Arial Black" pitchFamily="34" charset="0"/>
              </a:rPr>
              <a:t>ndonesian I</a:t>
            </a:r>
            <a:r>
              <a:rPr lang="en-US" sz="3000" dirty="0" smtClean="0">
                <a:latin typeface="Arial Black" pitchFamily="34" charset="0"/>
              </a:rPr>
              <a:t>slam: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idx="1"/>
          </p:nvPr>
        </p:nvSpPr>
        <p:spPr>
          <a:xfrm>
            <a:off x="3962400" y="1828800"/>
            <a:ext cx="5029200" cy="5029200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en-US" sz="2400" dirty="0" smtClean="0"/>
              <a:t>	</a:t>
            </a:r>
            <a:r>
              <a:rPr lang="en-US" sz="1600" dirty="0" smtClean="0">
                <a:latin typeface="Arial Black" pitchFamily="34" charset="0"/>
              </a:rPr>
              <a:t>*</a:t>
            </a:r>
            <a:r>
              <a:rPr lang="id-ID" sz="1600" dirty="0" smtClean="0">
                <a:latin typeface="Arial Black" pitchFamily="34" charset="0"/>
              </a:rPr>
              <a:t>The rise of Muslim middle class thanks to the improvement of Indonesian economy and education;</a:t>
            </a:r>
          </a:p>
          <a:p>
            <a:pPr eaLnBrk="1" hangingPunct="1"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id-ID" sz="1600" dirty="0" smtClean="0">
                <a:latin typeface="Arial Black" pitchFamily="34" charset="0"/>
              </a:rPr>
              <a:t>	*Muslim middle class becomes back-bone of the rise of quality Islamic school, Islamic relief and other kinds of Islamic philantropy;</a:t>
            </a:r>
          </a:p>
          <a:p>
            <a:pPr eaLnBrk="1" hangingPunct="1"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id-ID" sz="1600" dirty="0" smtClean="0">
                <a:latin typeface="Arial Black" pitchFamily="34" charset="0"/>
              </a:rPr>
              <a:t>	*</a:t>
            </a:r>
            <a:r>
              <a:rPr lang="en-US" sz="1600" dirty="0" smtClean="0">
                <a:latin typeface="Arial Black" pitchFamily="34" charset="0"/>
              </a:rPr>
              <a:t>Islamic attachment is gaining ground indicated by widespread use of </a:t>
            </a:r>
            <a:r>
              <a:rPr lang="en-US" sz="1600" i="1" dirty="0" smtClean="0">
                <a:latin typeface="Arial Black" pitchFamily="34" charset="0"/>
              </a:rPr>
              <a:t>hijab</a:t>
            </a:r>
            <a:r>
              <a:rPr lang="en-US" sz="1600" dirty="0" smtClean="0">
                <a:latin typeface="Arial Black" pitchFamily="34" charset="0"/>
              </a:rPr>
              <a:t> (</a:t>
            </a:r>
            <a:r>
              <a:rPr lang="en-US" sz="1600" i="1" dirty="0" err="1" smtClean="0">
                <a:latin typeface="Arial Black" pitchFamily="34" charset="0"/>
              </a:rPr>
              <a:t>jilbab</a:t>
            </a:r>
            <a:r>
              <a:rPr lang="id-ID" sz="1600" i="1" dirty="0" smtClean="0">
                <a:latin typeface="Arial Black" pitchFamily="34" charset="0"/>
              </a:rPr>
              <a:t>, </a:t>
            </a:r>
            <a:r>
              <a:rPr lang="id-ID" sz="1600" dirty="0" smtClean="0">
                <a:latin typeface="Arial Black" pitchFamily="34" charset="0"/>
              </a:rPr>
              <a:t>simple veil</a:t>
            </a:r>
            <a:r>
              <a:rPr lang="en-US" sz="1600" dirty="0" smtClean="0">
                <a:latin typeface="Arial Black" pitchFamily="34" charset="0"/>
              </a:rPr>
              <a:t>) by Muslim women, increased number of Muslims going for </a:t>
            </a:r>
            <a:r>
              <a:rPr lang="en-US" sz="1600" i="1" dirty="0" err="1" smtClean="0">
                <a:latin typeface="Arial Black" pitchFamily="34" charset="0"/>
              </a:rPr>
              <a:t>haj</a:t>
            </a:r>
            <a:r>
              <a:rPr lang="id-ID" sz="1600" i="1" dirty="0" smtClean="0">
                <a:latin typeface="Arial Black" pitchFamily="34" charset="0"/>
              </a:rPr>
              <a:t> </a:t>
            </a:r>
            <a:r>
              <a:rPr lang="id-ID" sz="1600" dirty="0" smtClean="0">
                <a:latin typeface="Arial Black" pitchFamily="34" charset="0"/>
              </a:rPr>
              <a:t>and </a:t>
            </a:r>
            <a:r>
              <a:rPr lang="id-ID" sz="1600" i="1" dirty="0" smtClean="0">
                <a:latin typeface="Arial Black" pitchFamily="34" charset="0"/>
              </a:rPr>
              <a:t>umrah </a:t>
            </a:r>
            <a:r>
              <a:rPr lang="id-ID" sz="1600" dirty="0" smtClean="0">
                <a:latin typeface="Arial Black" pitchFamily="34" charset="0"/>
              </a:rPr>
              <a:t>(lesser pilgrimage) to Mecca and Medina</a:t>
            </a:r>
            <a:r>
              <a:rPr lang="en-US" sz="1600" dirty="0" smtClean="0">
                <a:latin typeface="Arial Black" pitchFamily="34" charset="0"/>
              </a:rPr>
              <a:t>; 	</a:t>
            </a:r>
          </a:p>
          <a:p>
            <a:pPr eaLnBrk="1" hangingPunct="1"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en-US" sz="1600" dirty="0" smtClean="0">
                <a:latin typeface="Arial Black" pitchFamily="34" charset="0"/>
              </a:rPr>
              <a:t>	*</a:t>
            </a:r>
            <a:r>
              <a:rPr lang="id-ID" sz="1600" dirty="0" smtClean="0">
                <a:latin typeface="Arial Black" pitchFamily="34" charset="0"/>
              </a:rPr>
              <a:t>R</a:t>
            </a:r>
            <a:r>
              <a:rPr lang="en-US" sz="1600" dirty="0" err="1" smtClean="0">
                <a:latin typeface="Arial Black" pitchFamily="34" charset="0"/>
              </a:rPr>
              <a:t>ise</a:t>
            </a:r>
            <a:r>
              <a:rPr lang="en-US" sz="1600" dirty="0" smtClean="0">
                <a:latin typeface="Arial Black" pitchFamily="34" charset="0"/>
              </a:rPr>
              <a:t> of Islamic attachment </a:t>
            </a:r>
            <a:r>
              <a:rPr lang="id-ID" sz="1600" dirty="0" smtClean="0">
                <a:latin typeface="Arial Black" pitchFamily="34" charset="0"/>
              </a:rPr>
              <a:t>does not have any effect on Indonesian </a:t>
            </a:r>
            <a:r>
              <a:rPr lang="en-US" sz="1600" dirty="0" smtClean="0">
                <a:latin typeface="Arial Black" pitchFamily="34" charset="0"/>
              </a:rPr>
              <a:t>politics; it does not affect the future of a ‘secular’ Indonesia</a:t>
            </a:r>
            <a:r>
              <a:rPr lang="id-ID" sz="1600" dirty="0" smtClean="0">
                <a:latin typeface="Arial Black" pitchFamily="34" charset="0"/>
              </a:rPr>
              <a:t>.</a:t>
            </a:r>
            <a:endParaRPr lang="en-US" sz="1600" dirty="0" smtClean="0">
              <a:latin typeface="Arial Black" pitchFamily="34" charset="0"/>
            </a:endParaRPr>
          </a:p>
          <a:p>
            <a:pPr eaLnBrk="1" hangingPunct="1"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	</a:t>
            </a:r>
          </a:p>
        </p:txBody>
      </p:sp>
      <p:pic>
        <p:nvPicPr>
          <p:cNvPr id="4" name="Picture 3" descr="murid-madrasa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19600"/>
            <a:ext cx="4038600" cy="2438400"/>
          </a:xfrm>
          <a:prstGeom prst="rect">
            <a:avLst/>
          </a:prstGeom>
        </p:spPr>
      </p:pic>
      <p:pic>
        <p:nvPicPr>
          <p:cNvPr id="5" name="Picture 4" descr="break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28800"/>
            <a:ext cx="4038600" cy="260040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543800" cy="1431925"/>
          </a:xfrm>
        </p:spPr>
        <p:txBody>
          <a:bodyPr/>
          <a:lstStyle/>
          <a:p>
            <a:pPr eaLnBrk="1" hangingPunct="1"/>
            <a:r>
              <a:rPr lang="en-US" sz="3000" dirty="0" smtClean="0">
                <a:effectLst/>
                <a:latin typeface="Arial Black" pitchFamily="34" charset="0"/>
              </a:rPr>
              <a:t>Role of Indonesian Islam: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8229600" cy="4525963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40000"/>
              </a:spcBef>
              <a:defRPr/>
            </a:pPr>
            <a:r>
              <a:rPr lang="de-DE" sz="2400" dirty="0" smtClean="0">
                <a:latin typeface="Arial Black" pitchFamily="34" charset="0"/>
              </a:rPr>
              <a:t>Indonesian Islam can play an important role in the Muslim world through disemmination of moderate understanding of Islam.</a:t>
            </a:r>
          </a:p>
          <a:p>
            <a:pPr eaLnBrk="1" hangingPunct="1">
              <a:lnSpc>
                <a:spcPct val="95000"/>
              </a:lnSpc>
              <a:spcBef>
                <a:spcPct val="40000"/>
              </a:spcBef>
              <a:defRPr/>
            </a:pPr>
            <a:r>
              <a:rPr lang="de-DE" sz="2400" dirty="0" smtClean="0">
                <a:latin typeface="Arial Black" pitchFamily="34" charset="0"/>
              </a:rPr>
              <a:t>Indonesian Islam can </a:t>
            </a:r>
            <a:r>
              <a:rPr lang="de-DE" sz="2400" b="1" dirty="0" smtClean="0">
                <a:latin typeface="Arial Black" pitchFamily="34" charset="0"/>
              </a:rPr>
              <a:t>also show the Muslim of how Islam and democracy </a:t>
            </a:r>
            <a:r>
              <a:rPr lang="de-DE" sz="2400" dirty="0" smtClean="0">
                <a:latin typeface="Arial Black" pitchFamily="34" charset="0"/>
              </a:rPr>
              <a:t>can be compatible and as the best political system for all.</a:t>
            </a:r>
          </a:p>
          <a:p>
            <a:pPr eaLnBrk="1" hangingPunct="1">
              <a:lnSpc>
                <a:spcPct val="95000"/>
              </a:lnSpc>
              <a:spcBef>
                <a:spcPct val="40000"/>
              </a:spcBef>
              <a:defRPr/>
            </a:pPr>
            <a:r>
              <a:rPr lang="de-DE" sz="2400" dirty="0" smtClean="0">
                <a:latin typeface="Arial Black" pitchFamily="34" charset="0"/>
              </a:rPr>
              <a:t>Indonesian Islam can play a mediating force in the creation of peace in the Muslim world, particularly in the Middle East.</a:t>
            </a:r>
            <a:endParaRPr lang="en-US" sz="2400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3ThankYouDiffLa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762000"/>
            <a:ext cx="6405669" cy="52349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077200" cy="304800"/>
          </a:xfrm>
        </p:spPr>
        <p:txBody>
          <a:bodyPr/>
          <a:lstStyle/>
          <a:p>
            <a:pPr eaLnBrk="1" hangingPunct="1"/>
            <a:r>
              <a:rPr lang="id-ID" sz="3200" dirty="0" smtClean="0">
                <a:effectLst/>
              </a:rPr>
              <a:t/>
            </a:r>
            <a:br>
              <a:rPr lang="id-ID" sz="3200" dirty="0" smtClean="0">
                <a:effectLst/>
              </a:rPr>
            </a:br>
            <a:r>
              <a:rPr lang="id-ID" sz="3200" dirty="0" smtClean="0">
                <a:solidFill>
                  <a:srgbClr val="C00000"/>
                </a:solidFill>
                <a:effectLst/>
              </a:rPr>
              <a:t>Modern I</a:t>
            </a:r>
            <a:r>
              <a:rPr lang="en-US" sz="3200" dirty="0" err="1" smtClean="0">
                <a:solidFill>
                  <a:srgbClr val="C00000"/>
                </a:solidFill>
                <a:effectLst/>
              </a:rPr>
              <a:t>ndonesia</a:t>
            </a:r>
            <a:r>
              <a:rPr lang="id-ID" sz="3200" dirty="0" smtClean="0">
                <a:solidFill>
                  <a:srgbClr val="C00000"/>
                </a:solidFill>
                <a:effectLst/>
              </a:rPr>
              <a:t>n State</a:t>
            </a:r>
            <a:endParaRPr lang="en-US" sz="3200" dirty="0" smtClean="0">
              <a:solidFill>
                <a:srgbClr val="C00000"/>
              </a:solidFill>
              <a:effectLst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-152400" y="685800"/>
            <a:ext cx="78486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b="1" dirty="0" smtClean="0">
              <a:effectLst/>
            </a:endParaRPr>
          </a:p>
          <a:p>
            <a:pPr lvl="1" eaLnBrk="1" hangingPunct="1">
              <a:lnSpc>
                <a:spcPct val="85000"/>
              </a:lnSpc>
              <a:spcBef>
                <a:spcPct val="40000"/>
              </a:spcBef>
              <a:buClr>
                <a:srgbClr val="0066FF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  <a:effectLst/>
              </a:rPr>
              <a:t>Indonesia gained its independence on Aug 17, 1945 following the end of World War II; Indonesia was occupied by the Japanese in 194</a:t>
            </a:r>
            <a:r>
              <a:rPr lang="id-ID" sz="2000" b="1" dirty="0" smtClean="0">
                <a:solidFill>
                  <a:srgbClr val="FF0000"/>
                </a:solidFill>
                <a:effectLst/>
              </a:rPr>
              <a:t>2 to 1945 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after the eviction of the Dutch;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buClr>
                <a:srgbClr val="0066FF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  <a:effectLst/>
              </a:rPr>
              <a:t>Geographically Indonesia consist of more than 17.000 islands and </a:t>
            </a:r>
            <a:r>
              <a:rPr lang="id-ID" sz="2000" b="1" dirty="0" smtClean="0">
                <a:solidFill>
                  <a:srgbClr val="FF0000"/>
                </a:solidFill>
                <a:effectLst/>
              </a:rPr>
              <a:t>some 300 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ethnic groups who speak different languages and have distinctive socio-cultural traditions. The geography of the Republic is the area that was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colonialized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by the Dutch;  </a:t>
            </a:r>
          </a:p>
          <a:p>
            <a:pPr lvl="1" eaLnBrk="1" hangingPunct="1">
              <a:lnSpc>
                <a:spcPct val="85000"/>
              </a:lnSpc>
              <a:spcBef>
                <a:spcPct val="40000"/>
              </a:spcBef>
              <a:buClr>
                <a:srgbClr val="0066FF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  <a:effectLst/>
              </a:rPr>
              <a:t>Bulk majority (</a:t>
            </a:r>
            <a:r>
              <a:rPr lang="id-ID" sz="2000" b="1" dirty="0" smtClean="0">
                <a:solidFill>
                  <a:srgbClr val="FF0000"/>
                </a:solidFill>
                <a:effectLst/>
              </a:rPr>
              <a:t>88,7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 per cent) of Indonesia’s population is Muslim. But neither is Indonesia an Islamic state nor is Islam the official religion of the state;</a:t>
            </a:r>
          </a:p>
          <a:p>
            <a:pPr lvl="1" eaLnBrk="1" hangingPunct="1">
              <a:lnSpc>
                <a:spcPct val="85000"/>
              </a:lnSpc>
              <a:spcBef>
                <a:spcPct val="40000"/>
              </a:spcBef>
              <a:buClr>
                <a:srgbClr val="0066FF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  <a:effectLst/>
              </a:rPr>
              <a:t>There are now six religions recognized by the state: Islam, </a:t>
            </a: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Protestanism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, Catholicism, Hinduism, Buddhism, and Confucianism. </a:t>
            </a:r>
            <a:endParaRPr lang="id-ID" sz="2000" b="1" dirty="0" smtClean="0">
              <a:solidFill>
                <a:srgbClr val="FF0000"/>
              </a:solidFill>
              <a:effectLst/>
            </a:endParaRPr>
          </a:p>
          <a:p>
            <a:pPr lvl="1" eaLnBrk="1" hangingPunct="1">
              <a:lnSpc>
                <a:spcPct val="85000"/>
              </a:lnSpc>
              <a:spcBef>
                <a:spcPct val="40000"/>
              </a:spcBef>
              <a:buClr>
                <a:srgbClr val="0066FF"/>
              </a:buClr>
              <a:buFont typeface="Wingdings" pitchFamily="2" charset="2"/>
              <a:buChar char="§"/>
            </a:pPr>
            <a:r>
              <a:rPr lang="id-ID" sz="2000" b="1" dirty="0" smtClean="0">
                <a:solidFill>
                  <a:srgbClr val="FF0000"/>
                </a:solidFill>
                <a:effectLst/>
              </a:rPr>
              <a:t>Since first cabinet after independence (1945), Indonesian state has Ministry of Religious Affairs, managing socio-religious lives of the nation.</a:t>
            </a:r>
            <a:endParaRPr lang="en-US" sz="2000" b="1" dirty="0" smtClean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" y="0"/>
            <a:ext cx="9093200" cy="6972300"/>
          </a:xfrm>
          <a:prstGeom prst="rect">
            <a:avLst/>
          </a:prstGeom>
          <a:noFill/>
          <a:ln w="38100">
            <a:solidFill>
              <a:srgbClr val="4F81BD"/>
            </a:solidFill>
            <a:miter lim="800000"/>
            <a:headEnd/>
            <a:tailEnd/>
          </a:ln>
        </p:spPr>
      </p:pic>
      <p:pic>
        <p:nvPicPr>
          <p:cNvPr id="3891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313" y="3673475"/>
            <a:ext cx="58420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pic>
        <p:nvPicPr>
          <p:cNvPr id="4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6013" y="-152400"/>
            <a:ext cx="10260013" cy="70104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6013" y="-152400"/>
            <a:ext cx="10260013" cy="70104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2276475"/>
            <a:ext cx="6858001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sz="3000" dirty="0" smtClean="0">
                <a:latin typeface="Arial Black" panose="020B0A04020102020204" pitchFamily="34" charset="0"/>
              </a:rPr>
              <a:t>Basic Features of Indonesian Politics</a:t>
            </a:r>
            <a:endParaRPr lang="en-US" sz="3000" dirty="0" smtClean="0">
              <a:latin typeface="Arial Black" panose="020B0A04020102020204" pitchFamily="34" charset="0"/>
            </a:endParaRP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5347"/>
            <a:ext cx="75438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id-ID" sz="2600" dirty="0" smtClean="0"/>
              <a:t>Indonesia since 1999 </a:t>
            </a:r>
            <a:r>
              <a:rPr lang="en-US" sz="2600" dirty="0" smtClean="0"/>
              <a:t>is </a:t>
            </a:r>
            <a:r>
              <a:rPr lang="id-ID" sz="2600" dirty="0" smtClean="0"/>
              <a:t>the third largest democracy after India and USA; </a:t>
            </a:r>
            <a:endParaRPr lang="en-US" sz="2600" dirty="0" smtClean="0"/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2600" dirty="0" smtClean="0"/>
              <a:t>Indonesia is the fourth most populated country;</a:t>
            </a:r>
            <a:endParaRPr lang="id-ID" sz="2600" dirty="0" smtClean="0"/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id-ID" sz="2600" dirty="0" smtClean="0"/>
              <a:t>Indonesia is the largest Muslim country; where Islam and democracy go hand in hand; Islam is compatible with democracy</a:t>
            </a:r>
            <a:endParaRPr lang="en-US" sz="2600" dirty="0" smtClean="0"/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id-ID" sz="2600" dirty="0" smtClean="0"/>
              <a:t>Indonesian democracy still needs to be consolidated further; </a:t>
            </a:r>
            <a:endParaRPr lang="en-US" sz="2600" dirty="0" smtClean="0"/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id-ID" sz="2600" dirty="0" smtClean="0"/>
              <a:t>Indonesia takes a leading role in the disemmination of democracy through Bali Democracy Forum (BDF)—</a:t>
            </a:r>
            <a:r>
              <a:rPr lang="en-US" sz="2600" dirty="0" smtClean="0"/>
              <a:t>10</a:t>
            </a:r>
            <a:r>
              <a:rPr lang="id-ID" sz="2600" dirty="0" smtClean="0"/>
              <a:t> years on. 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08033980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sz="3200" dirty="0" smtClean="0">
                <a:latin typeface="Arial Black" pitchFamily="34" charset="0"/>
              </a:rPr>
              <a:t>Indonesian Three Kinds of Democracy</a:t>
            </a:r>
            <a:endParaRPr lang="id-ID" sz="32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Liberal, multi-party democracy—post-independence and election 1955;</a:t>
            </a:r>
          </a:p>
          <a:p>
            <a:pPr>
              <a:defRPr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‘Guided democracy’ 1959-1965 under ‘Old Order’ President Soekarno with three Nasakom parties (PNI, PKI, PNU);</a:t>
            </a:r>
          </a:p>
          <a:p>
            <a:pPr>
              <a:defRPr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‘Pancasila Democracy 1971-1998, under New Order President Soeharto, with three parties (Golkar, PDI, and PPP) with elections in 1971, 1977, 1982, 1987, 1992, and 1997;</a:t>
            </a:r>
          </a:p>
          <a:p>
            <a:pPr>
              <a:defRPr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Liberal, multi-party democracy, reform period, with elections in 1999, 2004, 2009, 2014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and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2019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813484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sz="3200" dirty="0" smtClean="0">
                <a:latin typeface="Arial Black" pitchFamily="34" charset="0"/>
              </a:rPr>
              <a:t>Post-Soeharto Democracy</a:t>
            </a:r>
            <a:endParaRPr lang="id-ID" sz="32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sz="2600" dirty="0" smtClean="0">
                <a:latin typeface="Arial" pitchFamily="34" charset="0"/>
                <a:cs typeface="Arial" pitchFamily="34" charset="0"/>
              </a:rPr>
              <a:t>Basically ‘liberal democracy’, multi-party politics;</a:t>
            </a:r>
          </a:p>
          <a:p>
            <a:pPr>
              <a:defRPr/>
            </a:pPr>
            <a:r>
              <a:rPr lang="id-ID" sz="2600" dirty="0" smtClean="0">
                <a:latin typeface="Arial" pitchFamily="34" charset="0"/>
                <a:cs typeface="Arial" pitchFamily="34" charset="0"/>
              </a:rPr>
              <a:t>Religious-based parties (Islam/PPP, PKS, PBB and Christianity/PDS), and Pancasila-based parties/P Golkar, PDIP, PD, PKB, PAN;</a:t>
            </a:r>
          </a:p>
          <a:p>
            <a:pPr>
              <a:defRPr/>
            </a:pPr>
            <a:r>
              <a:rPr lang="id-ID" sz="2600" dirty="0" smtClean="0">
                <a:latin typeface="Arial" pitchFamily="34" charset="0"/>
                <a:cs typeface="Arial" pitchFamily="34" charset="0"/>
              </a:rPr>
              <a:t>Post-Soeharto elections: 1999, 2004, 2009,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2014, and 2019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id-ID" sz="2600" dirty="0" smtClean="0">
                <a:latin typeface="Arial" pitchFamily="34" charset="0"/>
                <a:cs typeface="Arial" pitchFamily="34" charset="0"/>
              </a:rPr>
              <a:t>The winners of legislature elections: PDIP (1999), Golkar Party (2004), Democrat Party (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2009), PDIP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9 April 2014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), and PDIP (17 April 2019)—all are not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Islamic-based political party, thus basically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there is no ‘Islamic identity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politics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’ in Indonesia.</a:t>
            </a:r>
            <a:endParaRPr lang="id-ID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532776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8305800" cy="11938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>
                <a:latin typeface="Arial Black" pitchFamily="34" charset="0"/>
              </a:rPr>
              <a:t>Indonesian Islam</a:t>
            </a:r>
            <a:r>
              <a:rPr lang="id-ID" sz="3000" dirty="0" smtClean="0">
                <a:latin typeface="Arial Black" pitchFamily="34" charset="0"/>
              </a:rPr>
              <a:t> and Democracy</a:t>
            </a:r>
            <a:endParaRPr lang="en-US" sz="3000" dirty="0" smtClean="0">
              <a:latin typeface="Arial Black" pitchFamily="34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8001000" cy="4144963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Indonesia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n Muslims accept democracy since the time of independence;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id-ID" sz="2600" dirty="0" smtClean="0">
                <a:latin typeface="Arial" pitchFamily="34" charset="0"/>
                <a:cs typeface="Arial" pitchFamily="34" charset="0"/>
              </a:rPr>
              <a:t>Indonesian Muslims in general view that Islam is compatible with democracy; </a:t>
            </a:r>
          </a:p>
          <a:p>
            <a:pPr eaLnBrk="1" hangingPunct="1"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Indonesian 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Muslims participated in all stages of Indonesian democracy; </a:t>
            </a:r>
          </a:p>
          <a:p>
            <a:pPr eaLnBrk="1" hangingPunct="1">
              <a:defRPr/>
            </a:pPr>
            <a:r>
              <a:rPr lang="id-ID" sz="2600" dirty="0" smtClean="0">
                <a:latin typeface="Arial" pitchFamily="34" charset="0"/>
                <a:cs typeface="Arial" pitchFamily="34" charset="0"/>
              </a:rPr>
              <a:t>Muslim women have increasingly occupied legislature bodies, and executive offices from Presidency (Megawati Soekarnoputri 2001-4), governors, and mayors/district chiefs.</a:t>
            </a:r>
          </a:p>
        </p:txBody>
      </p:sp>
    </p:spTree>
    <p:extLst>
      <p:ext uri="{BB962C8B-B14F-4D97-AF65-F5344CB8AC3E}">
        <p14:creationId xmlns:p14="http://schemas.microsoft.com/office/powerpoint/2010/main" val="17177745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47700"/>
            <a:ext cx="7543800" cy="715963"/>
          </a:xfrm>
        </p:spPr>
        <p:txBody>
          <a:bodyPr/>
          <a:lstStyle/>
          <a:p>
            <a:pPr eaLnBrk="1" hangingPunct="1">
              <a:defRPr/>
            </a:pPr>
            <a:r>
              <a:rPr lang="de-DE" sz="3000" dirty="0" smtClean="0">
                <a:latin typeface="Arial Black" pitchFamily="34" charset="0"/>
              </a:rPr>
              <a:t>Mainstream Islam</a:t>
            </a:r>
            <a:r>
              <a:rPr lang="id-ID" sz="3000" dirty="0" smtClean="0">
                <a:latin typeface="Arial Black" pitchFamily="34" charset="0"/>
              </a:rPr>
              <a:t> and Democracy</a:t>
            </a:r>
            <a:r>
              <a:rPr lang="de-DE" sz="3000" dirty="0" smtClean="0">
                <a:latin typeface="Arial Black" pitchFamily="34" charset="0"/>
              </a:rPr>
              <a:t> </a:t>
            </a:r>
            <a:endParaRPr lang="en-US" sz="3000" dirty="0" smtClean="0">
              <a:latin typeface="Arial Black" pitchFamily="34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7620000" cy="274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d-ID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Mainstream Indonesia Islam consists of large organizations;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Nahdlatul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Ulama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(NU,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1926),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Muhammadiyah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1912), and some other smaller organizations across the country.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They are also religious-based Civil Society (CS) organizations. They are inclusive, accepting multiculturalism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These organizations are religious-based Civil Society playing: instrumental role in growing and strengthening ‘civic culture’ and ‘civility’, crucial for democracy to grow; maintenance of social cohesion; and provision of alternative socio-political leadership;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Islam/Muslims are important factors in Indonesian politics.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7030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1404</TotalTime>
  <Words>1299</Words>
  <Application>Microsoft Office PowerPoint</Application>
  <PresentationFormat>On-screen Show (4:3)</PresentationFormat>
  <Paragraphs>95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Aharoni</vt:lpstr>
      <vt:lpstr>Arabic Typesetting</vt:lpstr>
      <vt:lpstr>Arial</vt:lpstr>
      <vt:lpstr>Arial Black</vt:lpstr>
      <vt:lpstr>Arial Narrow</vt:lpstr>
      <vt:lpstr>Calibri</vt:lpstr>
      <vt:lpstr>Garamond</vt:lpstr>
      <vt:lpstr>Georgia</vt:lpstr>
      <vt:lpstr>Wingdings</vt:lpstr>
      <vt:lpstr>Stream</vt:lpstr>
      <vt:lpstr>  DEMOCRACY AND RELIGIO-CULTURAL PLURALISM IN INDONESIA;  Pancasila and Politics of Multiculturalism  </vt:lpstr>
      <vt:lpstr> Modern Indonesian State</vt:lpstr>
      <vt:lpstr>PowerPoint Presentation</vt:lpstr>
      <vt:lpstr>PowerPoint Presentation</vt:lpstr>
      <vt:lpstr>Basic Features of Indonesian Politics</vt:lpstr>
      <vt:lpstr>Indonesian Three Kinds of Democracy</vt:lpstr>
      <vt:lpstr>Post-Soeharto Democracy</vt:lpstr>
      <vt:lpstr>Indonesian Islam and Democracy</vt:lpstr>
      <vt:lpstr>Mainstream Islam and Democracy </vt:lpstr>
      <vt:lpstr>Indonesian State, Pancasila and Multiculturalism</vt:lpstr>
      <vt:lpstr>Politics of Multiculturalism (1)</vt:lpstr>
      <vt:lpstr>Politics of Multiculturalism (2)</vt:lpstr>
      <vt:lpstr>Indonesian Islam</vt:lpstr>
      <vt:lpstr>Mainstream Islam:</vt:lpstr>
      <vt:lpstr>Indonesian Islam and Politics:</vt:lpstr>
      <vt:lpstr>New Trends of Indonesian Islam:</vt:lpstr>
      <vt:lpstr>Role of Indonesian Islam:</vt:lpstr>
      <vt:lpstr>PowerPoint Presentation</vt:lpstr>
    </vt:vector>
  </TitlesOfParts>
  <Company>SYARIF HIDAYATULLAH JAKARTA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Masa Depan Studi Islam</dc:title>
  <dc:creator>PPS</dc:creator>
  <cp:lastModifiedBy>Windows User</cp:lastModifiedBy>
  <cp:revision>110</cp:revision>
  <dcterms:created xsi:type="dcterms:W3CDTF">2007-04-17T17:36:20Z</dcterms:created>
  <dcterms:modified xsi:type="dcterms:W3CDTF">2019-04-20T22:54:00Z</dcterms:modified>
</cp:coreProperties>
</file>